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2" r:id="rId5"/>
    <p:sldId id="261" r:id="rId6"/>
    <p:sldId id="263" r:id="rId7"/>
    <p:sldId id="265" r:id="rId8"/>
    <p:sldId id="267" r:id="rId9"/>
    <p:sldId id="268" r:id="rId10"/>
    <p:sldId id="270" r:id="rId11"/>
    <p:sldId id="271" r:id="rId12"/>
    <p:sldId id="269" r:id="rId13"/>
    <p:sldId id="272" r:id="rId14"/>
    <p:sldId id="273"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0" autoAdjust="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198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58623-BB95-4AFD-8111-39F2CE0D59AD}" type="datetimeFigureOut">
              <a:rPr lang="tr-TR" smtClean="0"/>
              <a:t>18.04.2022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B56A0-37D3-4846-A4BE-69D6364F5F9F}" type="slidenum">
              <a:rPr lang="tr-TR" smtClean="0"/>
              <a:t>‹#›</a:t>
            </a:fld>
            <a:endParaRPr lang="tr-TR"/>
          </a:p>
        </p:txBody>
      </p:sp>
    </p:spTree>
    <p:extLst>
      <p:ext uri="{BB962C8B-B14F-4D97-AF65-F5344CB8AC3E}">
        <p14:creationId xmlns:p14="http://schemas.microsoft.com/office/powerpoint/2010/main" val="405507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4B56A0-37D3-4846-A4BE-69D6364F5F9F}" type="slidenum">
              <a:rPr lang="tr-TR" smtClean="0"/>
              <a:t>2</a:t>
            </a:fld>
            <a:endParaRPr lang="tr-TR"/>
          </a:p>
        </p:txBody>
      </p:sp>
    </p:spTree>
    <p:extLst>
      <p:ext uri="{BB962C8B-B14F-4D97-AF65-F5344CB8AC3E}">
        <p14:creationId xmlns:p14="http://schemas.microsoft.com/office/powerpoint/2010/main" val="305046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87FE018-1DBD-4E44-8604-F383FB25D718}" type="datetimeFigureOut">
              <a:rPr lang="tr-TR" smtClean="0"/>
              <a:t>18.04.2022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62415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87FE018-1DBD-4E44-8604-F383FB25D718}" type="datetimeFigureOut">
              <a:rPr lang="tr-TR" smtClean="0"/>
              <a:t>18.04.2022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41627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87FE018-1DBD-4E44-8604-F383FB25D718}" type="datetimeFigureOut">
              <a:rPr lang="tr-TR" smtClean="0"/>
              <a:t>18.04.2022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88582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87FE018-1DBD-4E44-8604-F383FB25D718}" type="datetimeFigureOut">
              <a:rPr lang="tr-TR" smtClean="0"/>
              <a:t>18.04.2022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6463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87FE018-1DBD-4E44-8604-F383FB25D718}" type="datetimeFigureOut">
              <a:rPr lang="tr-TR" smtClean="0"/>
              <a:t>18.04.2022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64690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87FE018-1DBD-4E44-8604-F383FB25D718}" type="datetimeFigureOut">
              <a:rPr lang="tr-TR" smtClean="0"/>
              <a:t>18.04.2022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52512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87FE018-1DBD-4E44-8604-F383FB25D718}" type="datetimeFigureOut">
              <a:rPr lang="tr-TR" smtClean="0"/>
              <a:t>18.04.2022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3539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87FE018-1DBD-4E44-8604-F383FB25D718}" type="datetimeFigureOut">
              <a:rPr lang="tr-TR" smtClean="0"/>
              <a:t>18.04.2022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54045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87FE018-1DBD-4E44-8604-F383FB25D718}" type="datetimeFigureOut">
              <a:rPr lang="tr-TR" smtClean="0"/>
              <a:t>18.04.2022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36537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87FE018-1DBD-4E44-8604-F383FB25D718}" type="datetimeFigureOut">
              <a:rPr lang="tr-TR" smtClean="0"/>
              <a:t>18.04.2022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204503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87FE018-1DBD-4E44-8604-F383FB25D718}" type="datetimeFigureOut">
              <a:rPr lang="tr-TR" smtClean="0"/>
              <a:t>18.04.2022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236821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E018-1DBD-4E44-8604-F383FB25D718}" type="datetimeFigureOut">
              <a:rPr lang="tr-TR" smtClean="0"/>
              <a:t>18.04.2022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9142A-9A9D-4E33-B06D-F2782A69BCC9}" type="slidenum">
              <a:rPr lang="tr-TR" smtClean="0"/>
              <a:t>‹#›</a:t>
            </a:fld>
            <a:endParaRPr lang="tr-TR"/>
          </a:p>
        </p:txBody>
      </p:sp>
    </p:spTree>
    <p:extLst>
      <p:ext uri="{BB962C8B-B14F-4D97-AF65-F5344CB8AC3E}">
        <p14:creationId xmlns:p14="http://schemas.microsoft.com/office/powerpoint/2010/main" val="326398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isikun.edu.tr/staj_koordinatorlugu/forml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620689"/>
            <a:ext cx="8062664" cy="1944216"/>
          </a:xfrm>
        </p:spPr>
        <p:txBody>
          <a:bodyPr>
            <a:normAutofit/>
          </a:bodyPr>
          <a:lstStyle/>
          <a:p>
            <a:r>
              <a:rPr lang="tr-TR" b="1" dirty="0" smtClean="0">
                <a:latin typeface="Arial" pitchFamily="34" charset="0"/>
                <a:cs typeface="Arial" pitchFamily="34" charset="0"/>
              </a:rPr>
              <a:t>Staj başvurusu için hangi evrakları hazırlamalıyım ?</a:t>
            </a:r>
            <a:endParaRPr lang="tr-TR" b="1" dirty="0">
              <a:latin typeface="Arial" pitchFamily="34" charset="0"/>
              <a:cs typeface="Arial"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574" y="2492896"/>
            <a:ext cx="6374651" cy="4104455"/>
          </a:xfrm>
          <a:prstGeom prst="rect">
            <a:avLst/>
          </a:prstGeom>
        </p:spPr>
      </p:pic>
    </p:spTree>
    <p:extLst>
      <p:ext uri="{BB962C8B-B14F-4D97-AF65-F5344CB8AC3E}">
        <p14:creationId xmlns:p14="http://schemas.microsoft.com/office/powerpoint/2010/main" val="3422645492"/>
      </p:ext>
    </p:extLst>
  </p:cSld>
  <p:clrMapOvr>
    <a:masterClrMapping/>
  </p:clrMapOvr>
  <mc:AlternateContent xmlns:mc="http://schemas.openxmlformats.org/markup-compatibility/2006" xmlns:p14="http://schemas.microsoft.com/office/powerpoint/2010/main">
    <mc:Choice Requires="p14">
      <p:transition spd="slow" p14:dur="2000" advTm="4959"/>
    </mc:Choice>
    <mc:Fallback xmlns="">
      <p:transition spd="slow" advTm="495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00192" y="1600200"/>
            <a:ext cx="2386608" cy="3701007"/>
          </a:xfrm>
          <a:solidFill>
            <a:schemeClr val="bg1"/>
          </a:solidFill>
        </p:spPr>
        <p:txBody>
          <a:bodyPr>
            <a:normAutofit lnSpcReduction="10000"/>
          </a:bodyPr>
          <a:lstStyle/>
          <a:p>
            <a:pPr marL="0" indent="0">
              <a:buNone/>
            </a:pPr>
            <a:endParaRPr lang="tr-TR" sz="1800" dirty="0" smtClean="0"/>
          </a:p>
          <a:p>
            <a:pPr marL="0" indent="0">
              <a:buNone/>
            </a:pPr>
            <a:endParaRPr lang="tr-TR" sz="1800" dirty="0" smtClean="0"/>
          </a:p>
          <a:p>
            <a:pPr marL="0" indent="0">
              <a:buNone/>
            </a:pPr>
            <a:r>
              <a:rPr lang="tr-TR" sz="1800" dirty="0" smtClean="0"/>
              <a:t>Öğrencilerin hafta sonu çalışmaları var ise firma tarafından imzalı ve kaşeli olarak bu çalışmayı onaylayan yazı yazılmalıdır. Öğrenci tarafından tüm evraklarıyla birlikte ilgili evrakı da </a:t>
            </a:r>
            <a:r>
              <a:rPr lang="tr-TR" sz="1800" dirty="0" smtClean="0"/>
              <a:t>bölüm sekreterliğine gönderilmelidir.</a:t>
            </a:r>
            <a:endParaRPr lang="en-US" sz="1800" dirty="0"/>
          </a:p>
        </p:txBody>
      </p:sp>
      <p:sp>
        <p:nvSpPr>
          <p:cNvPr id="2" name="İçerik Yer Tutucusu 1"/>
          <p:cNvSpPr>
            <a:spLocks noGrp="1"/>
          </p:cNvSpPr>
          <p:nvPr>
            <p:ph sz="half" idx="1"/>
          </p:nvPr>
        </p:nvSpPr>
        <p:spPr/>
        <p:txBody>
          <a:bodyPr>
            <a:normAutofit lnSpcReduction="10000"/>
          </a:bodyPr>
          <a:lstStyle/>
          <a:p>
            <a:endParaRPr lang="en-US"/>
          </a:p>
        </p:txBody>
      </p:sp>
      <p:pic>
        <p:nvPicPr>
          <p:cNvPr id="3" name="Resim 2"/>
          <p:cNvPicPr>
            <a:picLocks noChangeAspect="1"/>
          </p:cNvPicPr>
          <p:nvPr/>
        </p:nvPicPr>
        <p:blipFill>
          <a:blip r:embed="rId3"/>
          <a:stretch>
            <a:fillRect/>
          </a:stretch>
        </p:blipFill>
        <p:spPr>
          <a:xfrm>
            <a:off x="8172400" y="1600200"/>
            <a:ext cx="409575" cy="476250"/>
          </a:xfrm>
          <a:prstGeom prst="rect">
            <a:avLst/>
          </a:prstGeom>
        </p:spPr>
      </p:pic>
      <p:pic>
        <p:nvPicPr>
          <p:cNvPr id="5" name="Resim 4"/>
          <p:cNvPicPr>
            <a:picLocks noChangeAspect="1"/>
          </p:cNvPicPr>
          <p:nvPr/>
        </p:nvPicPr>
        <p:blipFill>
          <a:blip r:embed="rId4"/>
          <a:stretch>
            <a:fillRect/>
          </a:stretch>
        </p:blipFill>
        <p:spPr>
          <a:xfrm>
            <a:off x="8272487" y="1123950"/>
            <a:ext cx="466725" cy="476250"/>
          </a:xfrm>
          <a:prstGeom prst="rect">
            <a:avLst/>
          </a:prstGeom>
        </p:spPr>
      </p:pic>
      <p:sp>
        <p:nvSpPr>
          <p:cNvPr id="7" name="Sol Ok 6"/>
          <p:cNvSpPr/>
          <p:nvPr/>
        </p:nvSpPr>
        <p:spPr>
          <a:xfrm>
            <a:off x="5572422" y="3174305"/>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p:cNvPicPr>
            <a:picLocks noChangeAspect="1"/>
          </p:cNvPicPr>
          <p:nvPr/>
        </p:nvPicPr>
        <p:blipFill>
          <a:blip r:embed="rId5"/>
          <a:stretch>
            <a:fillRect/>
          </a:stretch>
        </p:blipFill>
        <p:spPr>
          <a:xfrm>
            <a:off x="361045" y="332233"/>
            <a:ext cx="4953000" cy="5972175"/>
          </a:xfrm>
          <a:prstGeom prst="rect">
            <a:avLst/>
          </a:prstGeom>
        </p:spPr>
      </p:pic>
    </p:spTree>
    <p:extLst>
      <p:ext uri="{BB962C8B-B14F-4D97-AF65-F5344CB8AC3E}">
        <p14:creationId xmlns:p14="http://schemas.microsoft.com/office/powerpoint/2010/main" val="2872463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Metin kutusu 2"/>
          <p:cNvSpPr txBox="1"/>
          <p:nvPr/>
        </p:nvSpPr>
        <p:spPr>
          <a:xfrm>
            <a:off x="5317981" y="666561"/>
            <a:ext cx="2518269" cy="2031325"/>
          </a:xfrm>
          <a:prstGeom prst="rect">
            <a:avLst/>
          </a:prstGeom>
          <a:solidFill>
            <a:schemeClr val="bg1"/>
          </a:solidFill>
        </p:spPr>
        <p:txBody>
          <a:bodyPr wrap="square" rtlCol="0">
            <a:spAutoFit/>
          </a:bodyPr>
          <a:lstStyle/>
          <a:p>
            <a:endParaRPr lang="tr-TR" dirty="0" smtClean="0"/>
          </a:p>
          <a:p>
            <a:endParaRPr lang="tr-TR" dirty="0" smtClean="0"/>
          </a:p>
          <a:p>
            <a:r>
              <a:rPr lang="tr-TR" dirty="0" smtClean="0"/>
              <a:t>Evrakların içerisine kimlik fotokopisi eklenir.</a:t>
            </a:r>
          </a:p>
          <a:p>
            <a:endParaRPr lang="tr-TR" dirty="0"/>
          </a:p>
          <a:p>
            <a:endParaRPr lang="tr-TR" dirty="0" smtClean="0"/>
          </a:p>
          <a:p>
            <a:endParaRPr lang="en-US" dirty="0"/>
          </a:p>
        </p:txBody>
      </p:sp>
      <p:pic>
        <p:nvPicPr>
          <p:cNvPr id="5" name="Resim 4"/>
          <p:cNvPicPr>
            <a:picLocks noChangeAspect="1"/>
          </p:cNvPicPr>
          <p:nvPr/>
        </p:nvPicPr>
        <p:blipFill>
          <a:blip r:embed="rId3"/>
          <a:stretch>
            <a:fillRect/>
          </a:stretch>
        </p:blipFill>
        <p:spPr>
          <a:xfrm>
            <a:off x="7467837" y="666561"/>
            <a:ext cx="368413" cy="360040"/>
          </a:xfrm>
          <a:prstGeom prst="rect">
            <a:avLst/>
          </a:prstGeom>
        </p:spPr>
      </p:pic>
      <p:pic>
        <p:nvPicPr>
          <p:cNvPr id="6" name="Resim 5"/>
          <p:cNvPicPr>
            <a:picLocks noChangeAspect="1"/>
          </p:cNvPicPr>
          <p:nvPr/>
        </p:nvPicPr>
        <p:blipFill>
          <a:blip r:embed="rId4"/>
          <a:stretch>
            <a:fillRect/>
          </a:stretch>
        </p:blipFill>
        <p:spPr>
          <a:xfrm>
            <a:off x="7587772" y="297887"/>
            <a:ext cx="360041" cy="360040"/>
          </a:xfrm>
          <a:prstGeom prst="rect">
            <a:avLst/>
          </a:prstGeom>
          <a:blipFill>
            <a:blip r:embed="rId2"/>
            <a:tile tx="0" ty="0" sx="100000" sy="100000" flip="none" algn="tl"/>
          </a:blipFill>
        </p:spPr>
      </p:pic>
      <p:pic>
        <p:nvPicPr>
          <p:cNvPr id="7" name="Resim 6"/>
          <p:cNvPicPr>
            <a:picLocks noChangeAspect="1"/>
          </p:cNvPicPr>
          <p:nvPr/>
        </p:nvPicPr>
        <p:blipFill>
          <a:blip r:embed="rId5"/>
          <a:stretch>
            <a:fillRect/>
          </a:stretch>
        </p:blipFill>
        <p:spPr>
          <a:xfrm>
            <a:off x="971600" y="692694"/>
            <a:ext cx="2736306" cy="1728193"/>
          </a:xfrm>
          <a:prstGeom prst="rect">
            <a:avLst/>
          </a:prstGeom>
        </p:spPr>
      </p:pic>
      <p:pic>
        <p:nvPicPr>
          <p:cNvPr id="9" name="Resim 8"/>
          <p:cNvPicPr>
            <a:picLocks noChangeAspect="1"/>
          </p:cNvPicPr>
          <p:nvPr/>
        </p:nvPicPr>
        <p:blipFill>
          <a:blip r:embed="rId6"/>
          <a:stretch>
            <a:fillRect/>
          </a:stretch>
        </p:blipFill>
        <p:spPr>
          <a:xfrm>
            <a:off x="2722068" y="3730392"/>
            <a:ext cx="2595913" cy="1642824"/>
          </a:xfrm>
          <a:prstGeom prst="rect">
            <a:avLst/>
          </a:prstGeom>
        </p:spPr>
      </p:pic>
    </p:spTree>
    <p:extLst>
      <p:ext uri="{BB962C8B-B14F-4D97-AF65-F5344CB8AC3E}">
        <p14:creationId xmlns:p14="http://schemas.microsoft.com/office/powerpoint/2010/main" val="942416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Metin kutusu 1"/>
          <p:cNvSpPr txBox="1"/>
          <p:nvPr/>
        </p:nvSpPr>
        <p:spPr>
          <a:xfrm>
            <a:off x="5940153" y="334367"/>
            <a:ext cx="3089726" cy="6740307"/>
          </a:xfrm>
          <a:prstGeom prst="rect">
            <a:avLst/>
          </a:prstGeom>
          <a:solidFill>
            <a:schemeClr val="bg1"/>
          </a:solidFill>
        </p:spPr>
        <p:txBody>
          <a:bodyPr wrap="square" rtlCol="0">
            <a:spAutoFit/>
          </a:bodyPr>
          <a:lstStyle/>
          <a:p>
            <a:endParaRPr lang="tr-TR" dirty="0" smtClean="0"/>
          </a:p>
          <a:p>
            <a:r>
              <a:rPr lang="tr-TR" dirty="0" smtClean="0"/>
              <a:t>Staj Koordinatörlüğü, öğrencinin SGK işlemini yaptıktan sonra SGK giriş </a:t>
            </a:r>
            <a:r>
              <a:rPr lang="tr-TR" dirty="0" smtClean="0"/>
              <a:t>bildirgesini EBYS kaydı ile Dekanlık/Müdürlüğe iletir. Bölüm sekreterliği SGK bildirgesi ve EBYS onay yazılarını mail olarak öğrenciye iletir. </a:t>
            </a:r>
          </a:p>
          <a:p>
            <a:r>
              <a:rPr lang="tr-TR" dirty="0" smtClean="0"/>
              <a:t>Öğrenci </a:t>
            </a:r>
            <a:r>
              <a:rPr lang="tr-TR" dirty="0">
                <a:sym typeface="Wingdings" panose="05000000000000000000" pitchFamily="2" charset="2"/>
              </a:rPr>
              <a:t></a:t>
            </a:r>
            <a:r>
              <a:rPr lang="tr-TR" dirty="0" smtClean="0"/>
              <a:t> </a:t>
            </a:r>
            <a:r>
              <a:rPr lang="tr-TR" dirty="0"/>
              <a:t>B</a:t>
            </a:r>
            <a:r>
              <a:rPr lang="tr-TR" dirty="0" smtClean="0"/>
              <a:t>ir </a:t>
            </a:r>
            <a:r>
              <a:rPr lang="tr-TR" dirty="0" smtClean="0"/>
              <a:t>adet staj </a:t>
            </a:r>
            <a:r>
              <a:rPr lang="tr-TR" dirty="0" smtClean="0"/>
              <a:t>formu, bir </a:t>
            </a:r>
            <a:r>
              <a:rPr lang="tr-TR" dirty="0"/>
              <a:t>adet işe giriş </a:t>
            </a:r>
            <a:r>
              <a:rPr lang="tr-TR" dirty="0" smtClean="0"/>
              <a:t>bildirgesi ve EBYS onay yazılarını</a:t>
            </a:r>
            <a:r>
              <a:rPr lang="tr-TR" dirty="0" smtClean="0">
                <a:sym typeface="Wingdings" panose="05000000000000000000" pitchFamily="2" charset="2"/>
              </a:rPr>
              <a:t> </a:t>
            </a:r>
            <a:r>
              <a:rPr lang="tr-TR" dirty="0" smtClean="0">
                <a:sym typeface="Wingdings" panose="05000000000000000000" pitchFamily="2" charset="2"/>
              </a:rPr>
              <a:t>firmaya </a:t>
            </a:r>
            <a:r>
              <a:rPr lang="tr-TR" dirty="0">
                <a:sym typeface="Wingdings" panose="05000000000000000000" pitchFamily="2" charset="2"/>
              </a:rPr>
              <a:t>teslim </a:t>
            </a:r>
            <a:r>
              <a:rPr lang="tr-TR" dirty="0" smtClean="0">
                <a:sym typeface="Wingdings" panose="05000000000000000000" pitchFamily="2" charset="2"/>
              </a:rPr>
              <a:t>eder, </a:t>
            </a:r>
          </a:p>
          <a:p>
            <a:r>
              <a:rPr lang="tr-TR" dirty="0" smtClean="0">
                <a:sym typeface="Wingdings" panose="05000000000000000000" pitchFamily="2" charset="2"/>
              </a:rPr>
              <a:t>Öğrenci  Onaylanan staj belgelerinin tümünü </a:t>
            </a:r>
            <a:r>
              <a:rPr lang="tr-TR" dirty="0" err="1" smtClean="0">
                <a:sym typeface="Wingdings" panose="05000000000000000000" pitchFamily="2" charset="2"/>
              </a:rPr>
              <a:t>soft</a:t>
            </a:r>
            <a:r>
              <a:rPr lang="tr-TR" dirty="0" smtClean="0">
                <a:sym typeface="Wingdings" panose="05000000000000000000" pitchFamily="2" charset="2"/>
              </a:rPr>
              <a:t> olarak kendisi arşivler.</a:t>
            </a:r>
            <a:endParaRPr lang="tr-TR" dirty="0">
              <a:sym typeface="Wingdings" panose="05000000000000000000" pitchFamily="2" charset="2"/>
            </a:endParaRPr>
          </a:p>
          <a:p>
            <a:endParaRPr lang="tr-TR" dirty="0" smtClean="0">
              <a:sym typeface="Wingdings" panose="05000000000000000000" pitchFamily="2" charset="2"/>
            </a:endParaRPr>
          </a:p>
          <a:p>
            <a:r>
              <a:rPr lang="tr-TR" dirty="0" smtClean="0">
                <a:sym typeface="Wingdings" panose="05000000000000000000" pitchFamily="2" charset="2"/>
              </a:rPr>
              <a:t>Staj </a:t>
            </a:r>
            <a:r>
              <a:rPr lang="tr-TR" dirty="0">
                <a:sym typeface="Wingdings" panose="05000000000000000000" pitchFamily="2" charset="2"/>
              </a:rPr>
              <a:t>Koordinatörlüğü</a:t>
            </a:r>
            <a:r>
              <a:rPr lang="tr-TR" dirty="0" smtClean="0">
                <a:sym typeface="Wingdings" panose="05000000000000000000" pitchFamily="2" charset="2"/>
              </a:rPr>
              <a:t>;</a:t>
            </a:r>
          </a:p>
          <a:p>
            <a:r>
              <a:rPr lang="tr-TR" dirty="0">
                <a:sym typeface="Wingdings" panose="05000000000000000000" pitchFamily="2" charset="2"/>
              </a:rPr>
              <a:t>B</a:t>
            </a:r>
            <a:r>
              <a:rPr lang="tr-TR" dirty="0" smtClean="0">
                <a:sym typeface="Wingdings" panose="05000000000000000000" pitchFamily="2" charset="2"/>
              </a:rPr>
              <a:t>ir </a:t>
            </a:r>
            <a:r>
              <a:rPr lang="tr-TR" dirty="0">
                <a:sym typeface="Wingdings" panose="05000000000000000000" pitchFamily="2" charset="2"/>
              </a:rPr>
              <a:t>staj formu, bir işveren bilgi formu, bir kimlik fotokopisi, bir işe giriş bildirgesi ve bir adet de beyan </a:t>
            </a:r>
            <a:r>
              <a:rPr lang="tr-TR" dirty="0" smtClean="0">
                <a:sym typeface="Wingdings" panose="05000000000000000000" pitchFamily="2" charset="2"/>
              </a:rPr>
              <a:t>– taahhütnameyi elektronik olarak </a:t>
            </a:r>
            <a:r>
              <a:rPr lang="tr-TR" dirty="0" smtClean="0"/>
              <a:t>arşivler.</a:t>
            </a:r>
          </a:p>
        </p:txBody>
      </p:sp>
      <p:pic>
        <p:nvPicPr>
          <p:cNvPr id="6" name="Resim 5"/>
          <p:cNvPicPr>
            <a:picLocks noChangeAspect="1"/>
          </p:cNvPicPr>
          <p:nvPr/>
        </p:nvPicPr>
        <p:blipFill>
          <a:blip r:embed="rId3"/>
          <a:stretch>
            <a:fillRect/>
          </a:stretch>
        </p:blipFill>
        <p:spPr>
          <a:xfrm>
            <a:off x="323528" y="0"/>
            <a:ext cx="5361029" cy="6858000"/>
          </a:xfrm>
          <a:prstGeom prst="rect">
            <a:avLst/>
          </a:prstGeom>
        </p:spPr>
      </p:pic>
      <p:pic>
        <p:nvPicPr>
          <p:cNvPr id="7" name="Resim 6"/>
          <p:cNvPicPr>
            <a:picLocks noChangeAspect="1"/>
          </p:cNvPicPr>
          <p:nvPr/>
        </p:nvPicPr>
        <p:blipFill>
          <a:blip r:embed="rId4"/>
          <a:stretch>
            <a:fillRect/>
          </a:stretch>
        </p:blipFill>
        <p:spPr>
          <a:xfrm>
            <a:off x="8458379" y="428625"/>
            <a:ext cx="401905" cy="360040"/>
          </a:xfrm>
          <a:prstGeom prst="rect">
            <a:avLst/>
          </a:prstGeom>
        </p:spPr>
      </p:pic>
      <p:pic>
        <p:nvPicPr>
          <p:cNvPr id="8" name="Resim 7"/>
          <p:cNvPicPr>
            <a:picLocks noChangeAspect="1"/>
          </p:cNvPicPr>
          <p:nvPr/>
        </p:nvPicPr>
        <p:blipFill>
          <a:blip r:embed="rId5"/>
          <a:stretch>
            <a:fillRect/>
          </a:stretch>
        </p:blipFill>
        <p:spPr>
          <a:xfrm>
            <a:off x="8458379" y="0"/>
            <a:ext cx="571500" cy="428625"/>
          </a:xfrm>
          <a:prstGeom prst="rect">
            <a:avLst/>
          </a:prstGeom>
          <a:blipFill>
            <a:blip r:embed="rId2"/>
            <a:tile tx="0" ty="0" sx="100000" sy="100000" flip="none" algn="tl"/>
          </a:blipFill>
        </p:spPr>
      </p:pic>
    </p:spTree>
    <p:extLst>
      <p:ext uri="{BB962C8B-B14F-4D97-AF65-F5344CB8AC3E}">
        <p14:creationId xmlns:p14="http://schemas.microsoft.com/office/powerpoint/2010/main" val="409254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4"/>
          <a:stretch>
            <a:fillRect/>
          </a:stretch>
        </p:blipFill>
        <p:spPr>
          <a:xfrm>
            <a:off x="395536" y="44624"/>
            <a:ext cx="6450483" cy="6702011"/>
          </a:xfrm>
          <a:prstGeom prst="rect">
            <a:avLst/>
          </a:prstGeom>
        </p:spPr>
      </p:pic>
    </p:spTree>
    <p:extLst>
      <p:ext uri="{BB962C8B-B14F-4D97-AF65-F5344CB8AC3E}">
        <p14:creationId xmlns:p14="http://schemas.microsoft.com/office/powerpoint/2010/main" val="331097286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4"/>
          <a:stretch>
            <a:fillRect/>
          </a:stretch>
        </p:blipFill>
        <p:spPr>
          <a:xfrm>
            <a:off x="539552" y="116632"/>
            <a:ext cx="6345138" cy="6610861"/>
          </a:xfrm>
          <a:prstGeom prst="rect">
            <a:avLst/>
          </a:prstGeom>
        </p:spPr>
      </p:pic>
    </p:spTree>
    <p:extLst>
      <p:ext uri="{BB962C8B-B14F-4D97-AF65-F5344CB8AC3E}">
        <p14:creationId xmlns:p14="http://schemas.microsoft.com/office/powerpoint/2010/main" val="1623789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600201"/>
            <a:ext cx="8170437" cy="892695"/>
          </a:xfrm>
        </p:spPr>
        <p:txBody>
          <a:bodyPr>
            <a:normAutofit fontScale="62500" lnSpcReduction="20000"/>
          </a:bodyPr>
          <a:lstStyle/>
          <a:p>
            <a:pPr marL="0" indent="0">
              <a:buNone/>
            </a:pPr>
            <a:r>
              <a:rPr lang="tr-TR" dirty="0" smtClean="0">
                <a:solidFill>
                  <a:srgbClr val="00B0F0"/>
                </a:solidFill>
                <a:effectLst>
                  <a:outerShdw blurRad="38100" dist="38100" dir="2700000" algn="tl">
                    <a:srgbClr val="000000">
                      <a:alpha val="43137"/>
                    </a:srgbClr>
                  </a:outerShdw>
                </a:effectLst>
                <a:hlinkClick r:id="rId4"/>
              </a:rPr>
              <a:t>www.isikun.edu.tr/staj_koordinatorlugu/formlar</a:t>
            </a:r>
            <a:r>
              <a:rPr lang="tr-TR" dirty="0" smtClean="0">
                <a:solidFill>
                  <a:srgbClr val="00B0F0"/>
                </a:solidFill>
              </a:rPr>
              <a:t> </a:t>
            </a:r>
            <a:r>
              <a:rPr lang="tr-TR" dirty="0"/>
              <a:t>web</a:t>
            </a:r>
            <a:r>
              <a:rPr lang="tr-TR" dirty="0" smtClean="0">
                <a:solidFill>
                  <a:srgbClr val="00B0F0"/>
                </a:solidFill>
              </a:rPr>
              <a:t> </a:t>
            </a:r>
            <a:r>
              <a:rPr lang="tr-TR" dirty="0" smtClean="0"/>
              <a:t>adresinden </a:t>
            </a:r>
            <a:r>
              <a:rPr lang="tr-TR" dirty="0" smtClean="0"/>
              <a:t>1 </a:t>
            </a:r>
            <a:r>
              <a:rPr lang="tr-TR" dirty="0" smtClean="0"/>
              <a:t>adet staj formu, 1 adet işveren bilgi formu ve 1 adet Beyan ve Taahhütname formu  indirir. </a:t>
            </a:r>
            <a:endParaRPr lang="tr-TR" dirty="0"/>
          </a:p>
        </p:txBody>
      </p:sp>
      <p:sp>
        <p:nvSpPr>
          <p:cNvPr id="2" name="Başlık 1"/>
          <p:cNvSpPr>
            <a:spLocks noGrp="1"/>
          </p:cNvSpPr>
          <p:nvPr>
            <p:ph type="title"/>
          </p:nvPr>
        </p:nvSpPr>
        <p:spPr>
          <a:xfrm>
            <a:off x="457200" y="274638"/>
            <a:ext cx="8229600" cy="994122"/>
          </a:xfrm>
          <a:blipFill>
            <a:blip r:embed="rId5"/>
            <a:tile tx="0" ty="0" sx="100000" sy="100000" flip="none" algn="tl"/>
          </a:blipFill>
          <a:ln>
            <a:solidFill>
              <a:srgbClr val="002060"/>
            </a:solidFill>
          </a:ln>
          <a:effectLst>
            <a:glow rad="63500">
              <a:schemeClr val="accent4">
                <a:satMod val="175000"/>
                <a:alpha val="40000"/>
              </a:schemeClr>
            </a:glow>
            <a:outerShdw blurRad="50800" dist="38100" dir="13500000" algn="br" rotWithShape="0">
              <a:prstClr val="black">
                <a:alpha val="40000"/>
              </a:prstClr>
            </a:outerShdw>
          </a:effectLst>
        </p:spPr>
        <p:txBody>
          <a:bodyPr>
            <a:noAutofit/>
          </a:bodyPr>
          <a:lstStyle/>
          <a:p>
            <a:pPr algn="l"/>
            <a:r>
              <a:rPr lang="tr-TR" sz="2800" b="1" dirty="0" smtClean="0"/>
              <a:t>Staj için firma tarafından kabul edilen öğrenci;</a:t>
            </a:r>
            <a:endParaRPr lang="tr-TR" sz="2800" b="1" dirty="0"/>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420888"/>
            <a:ext cx="8352928" cy="42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39202575"/>
      </p:ext>
    </p:extLst>
  </p:cSld>
  <p:clrMapOvr>
    <a:masterClrMapping/>
  </p:clrMapOvr>
  <mc:AlternateContent xmlns:mc="http://schemas.openxmlformats.org/markup-compatibility/2006" xmlns:p14="http://schemas.microsoft.com/office/powerpoint/2010/main">
    <mc:Choice Requires="p14">
      <p:transition spd="slow" p14:dur="2000" advTm="26631"/>
    </mc:Choice>
    <mc:Fallback xmlns="">
      <p:transition spd="slow" advTm="266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88024" y="116632"/>
            <a:ext cx="4032448" cy="864096"/>
          </a:xfrm>
          <a:blipFill>
            <a:blip r:embed="rId3"/>
            <a:tile tx="0" ty="0" sx="100000" sy="100000" flip="none" algn="tl"/>
          </a:blipFill>
          <a:ln>
            <a:solidFill>
              <a:srgbClr val="002060"/>
            </a:solidFill>
          </a:ln>
        </p:spPr>
        <p:txBody>
          <a:bodyPr>
            <a:noAutofit/>
          </a:bodyPr>
          <a:lstStyle/>
          <a:p>
            <a:pPr algn="l"/>
            <a:r>
              <a:rPr lang="tr-TR" sz="2800" b="1" dirty="0" smtClean="0"/>
              <a:t>1. ADIM: Staj Formu verilerinin girilmesi</a:t>
            </a:r>
            <a:endParaRPr lang="tr-TR" sz="2800" b="1" dirty="0"/>
          </a:p>
        </p:txBody>
      </p:sp>
      <p:sp>
        <p:nvSpPr>
          <p:cNvPr id="10" name="İçerik Yer Tutucusu 9"/>
          <p:cNvSpPr>
            <a:spLocks noGrp="1"/>
          </p:cNvSpPr>
          <p:nvPr>
            <p:ph sz="half" idx="2"/>
          </p:nvPr>
        </p:nvSpPr>
        <p:spPr>
          <a:xfrm>
            <a:off x="4644008" y="836712"/>
            <a:ext cx="4042792" cy="5832648"/>
          </a:xfrm>
        </p:spPr>
        <p:txBody>
          <a:bodyPr>
            <a:normAutofit fontScale="47500" lnSpcReduction="20000"/>
          </a:bodyPr>
          <a:lstStyle/>
          <a:p>
            <a:pPr marL="0" indent="0">
              <a:buNone/>
            </a:pPr>
            <a:endParaRPr lang="tr-TR" b="1" dirty="0" smtClean="0"/>
          </a:p>
          <a:p>
            <a:pPr marL="0" indent="0">
              <a:buNone/>
            </a:pPr>
            <a:r>
              <a:rPr lang="tr-TR" sz="3100" b="1" dirty="0" smtClean="0"/>
              <a:t>İndirilen forma</a:t>
            </a:r>
            <a:r>
              <a:rPr lang="tr-TR" sz="3100" dirty="0" smtClean="0"/>
              <a:t>;</a:t>
            </a:r>
          </a:p>
          <a:p>
            <a:pPr marL="0" indent="0">
              <a:buNone/>
            </a:pPr>
            <a:endParaRPr lang="tr-TR" sz="3100" dirty="0" smtClean="0"/>
          </a:p>
          <a:p>
            <a:pPr marL="0" indent="0">
              <a:buNone/>
            </a:pPr>
            <a:r>
              <a:rPr lang="tr-TR" dirty="0" smtClean="0"/>
              <a:t>1. </a:t>
            </a:r>
            <a:r>
              <a:rPr lang="tr-TR" sz="3100" dirty="0" smtClean="0"/>
              <a:t>İlk paragrafta …………. belirtilen yere öğrencinin bölümü ve kaç gün süreyle staj yapacağı bilgisi yazılır.</a:t>
            </a:r>
          </a:p>
          <a:p>
            <a:pPr marL="0" indent="0" algn="just">
              <a:buNone/>
            </a:pPr>
            <a:r>
              <a:rPr lang="tr-TR" sz="3100" dirty="0" smtClean="0"/>
              <a:t>2. ‘Öğrenci Bilgileri’ bölümüne öğrencinin formda istenilen bilgileri doldurulur.</a:t>
            </a:r>
          </a:p>
          <a:p>
            <a:pPr marL="0" indent="0" algn="just">
              <a:buNone/>
            </a:pPr>
            <a:r>
              <a:rPr lang="tr-TR" sz="3100" dirty="0" smtClean="0"/>
              <a:t>Staj </a:t>
            </a:r>
            <a:r>
              <a:rPr lang="tr-TR" sz="3100" dirty="0" err="1" smtClean="0"/>
              <a:t>no</a:t>
            </a:r>
            <a:r>
              <a:rPr lang="tr-TR" sz="3100" dirty="0" smtClean="0"/>
              <a:t> : 190 : </a:t>
            </a:r>
          </a:p>
          <a:p>
            <a:pPr marL="0" indent="0" algn="just">
              <a:buNone/>
            </a:pPr>
            <a:r>
              <a:rPr lang="tr-TR" sz="3100" dirty="0" smtClean="0"/>
              <a:t>290 : 1. zorunlu ( ön koşul ) staj </a:t>
            </a:r>
          </a:p>
          <a:p>
            <a:pPr marL="0" indent="0" algn="just">
              <a:buNone/>
            </a:pPr>
            <a:r>
              <a:rPr lang="tr-TR" sz="3100" dirty="0" smtClean="0"/>
              <a:t>390 : 2. zorunlu staj ( ön koşulu tamamlayan)</a:t>
            </a:r>
          </a:p>
          <a:p>
            <a:pPr marL="0" indent="0" algn="just">
              <a:buNone/>
            </a:pPr>
            <a:r>
              <a:rPr lang="tr-TR" sz="3100" dirty="0" smtClean="0"/>
              <a:t>3. ‘Staj Yapılan Kurumun’ formda belirtilen bilgileri öğrenci veya staj yapılan kurum tarafından doldurulur. </a:t>
            </a:r>
          </a:p>
          <a:p>
            <a:pPr marL="0" indent="0" algn="just">
              <a:buNone/>
            </a:pPr>
            <a:r>
              <a:rPr lang="tr-TR" sz="3100" dirty="0" smtClean="0"/>
              <a:t>4. Staj başlangıç ve bitiş tarihleri firma ile kararlaştırıldığı şekilde yazılıp kaç gün süre staj yapılacağı iş günü olarak yazılır. </a:t>
            </a:r>
          </a:p>
          <a:p>
            <a:pPr marL="0" indent="0" algn="just">
              <a:buNone/>
            </a:pPr>
            <a:r>
              <a:rPr lang="tr-TR" sz="3100" dirty="0" smtClean="0"/>
              <a:t>5. Staja çıkılan günler bölümüne haftanın hangi günlerinde staj yapılacağı bilgisi yazılır.</a:t>
            </a:r>
          </a:p>
          <a:p>
            <a:pPr marL="0" indent="0" algn="just">
              <a:buNone/>
            </a:pPr>
            <a:r>
              <a:rPr lang="tr-TR" sz="3100" dirty="0" smtClean="0"/>
              <a:t>6. Staj uygulama türü olarak ilgili stajın zorunlu mu yoksa gönüllü mü olarak yapıldığı seçeneği işaretlenir.</a:t>
            </a:r>
          </a:p>
          <a:p>
            <a:pPr marL="0" indent="0" algn="just">
              <a:buNone/>
            </a:pPr>
            <a:r>
              <a:rPr lang="tr-TR" sz="3100" dirty="0"/>
              <a:t>7</a:t>
            </a:r>
            <a:r>
              <a:rPr lang="tr-TR" sz="3100" dirty="0" smtClean="0"/>
              <a:t>. ‘İşveren veya Yetkilinin’ bölümüne belirtilen bilgiler yazılarak firma yetkilisinin imza ve kaşesi alınır. </a:t>
            </a:r>
          </a:p>
        </p:txBody>
      </p:sp>
      <p:pic>
        <p:nvPicPr>
          <p:cNvPr id="11" name="Picture 6"/>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79388" y="116632"/>
            <a:ext cx="4316412" cy="655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9043248"/>
      </p:ext>
    </p:extLst>
  </p:cSld>
  <p:clrMapOvr>
    <a:masterClrMapping/>
  </p:clrMapOvr>
  <mc:AlternateContent xmlns:mc="http://schemas.openxmlformats.org/markup-compatibility/2006" xmlns:p14="http://schemas.microsoft.com/office/powerpoint/2010/main">
    <mc:Choice Requires="p14">
      <p:transition spd="slow" p14:dur="2000" advTm="6106"/>
    </mc:Choice>
    <mc:Fallback xmlns="">
      <p:transition spd="slow" advTm="61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16016" y="116632"/>
            <a:ext cx="4320480" cy="864096"/>
          </a:xfrm>
          <a:blipFill>
            <a:blip r:embed="rId2"/>
            <a:tile tx="0" ty="0" sx="100000" sy="100000" flip="none" algn="tl"/>
          </a:blipFill>
          <a:ln>
            <a:solidFill>
              <a:srgbClr val="002060"/>
            </a:solidFill>
          </a:ln>
        </p:spPr>
        <p:txBody>
          <a:bodyPr>
            <a:noAutofit/>
          </a:bodyPr>
          <a:lstStyle/>
          <a:p>
            <a:pPr algn="l"/>
            <a:r>
              <a:rPr lang="tr-TR" sz="2800" b="1" dirty="0"/>
              <a:t>2</a:t>
            </a:r>
            <a:r>
              <a:rPr lang="tr-TR" sz="2800" b="1" dirty="0" smtClean="0"/>
              <a:t>. ADIM: İşveren Bilgi Formu verilerinin girilmesi</a:t>
            </a:r>
            <a:endParaRPr lang="tr-TR" sz="2800" b="1" dirty="0"/>
          </a:p>
        </p:txBody>
      </p:sp>
      <p:sp>
        <p:nvSpPr>
          <p:cNvPr id="10" name="İçerik Yer Tutucusu 9"/>
          <p:cNvSpPr>
            <a:spLocks noGrp="1"/>
          </p:cNvSpPr>
          <p:nvPr>
            <p:ph sz="half" idx="2"/>
          </p:nvPr>
        </p:nvSpPr>
        <p:spPr>
          <a:xfrm>
            <a:off x="4644008" y="980728"/>
            <a:ext cx="4320480" cy="5688632"/>
          </a:xfrm>
        </p:spPr>
        <p:txBody>
          <a:bodyPr>
            <a:normAutofit fontScale="47500" lnSpcReduction="20000"/>
          </a:bodyPr>
          <a:lstStyle/>
          <a:p>
            <a:pPr marL="0" indent="0">
              <a:buNone/>
            </a:pPr>
            <a:endParaRPr lang="tr-TR" b="1" dirty="0" smtClean="0"/>
          </a:p>
          <a:p>
            <a:pPr marL="0" indent="0">
              <a:buNone/>
            </a:pPr>
            <a:r>
              <a:rPr lang="tr-TR" sz="3100" b="1" dirty="0" smtClean="0"/>
              <a:t>İndirilen formu</a:t>
            </a:r>
            <a:r>
              <a:rPr lang="tr-TR" sz="3100" dirty="0" smtClean="0"/>
              <a:t>;</a:t>
            </a:r>
          </a:p>
          <a:p>
            <a:pPr marL="0" indent="0">
              <a:buNone/>
            </a:pPr>
            <a:endParaRPr lang="tr-TR" dirty="0" smtClean="0"/>
          </a:p>
          <a:p>
            <a:pPr marL="0" indent="0" algn="just">
              <a:buNone/>
            </a:pPr>
            <a:r>
              <a:rPr lang="tr-TR" sz="3600" dirty="0" smtClean="0"/>
              <a:t>1. ‘ Staj Yapılan Kurumun’ bölümüne firmaya ait formda istenilen veriler işveren tarafından doldurur.</a:t>
            </a:r>
          </a:p>
          <a:p>
            <a:pPr marL="0" indent="0" algn="just">
              <a:buNone/>
            </a:pPr>
            <a:r>
              <a:rPr lang="tr-TR" sz="3600" dirty="0" smtClean="0"/>
              <a:t>* Kurumda çalışan personel sayısı önem taşımaktadır. Boş bırakılmamalıdır. </a:t>
            </a:r>
          </a:p>
          <a:p>
            <a:pPr marL="0" indent="0" algn="just">
              <a:buNone/>
            </a:pPr>
            <a:r>
              <a:rPr lang="tr-TR" sz="3600" dirty="0" smtClean="0"/>
              <a:t>2. ‘İşveren veya Yetkilinin’ bölümüne işverene ait formda istenilen veriler işveren tarafından doldurur.</a:t>
            </a:r>
          </a:p>
          <a:p>
            <a:pPr marL="0" indent="0" algn="just">
              <a:buNone/>
            </a:pPr>
            <a:r>
              <a:rPr lang="tr-TR" sz="3600" dirty="0" smtClean="0"/>
              <a:t>3</a:t>
            </a:r>
            <a:r>
              <a:rPr lang="tr-TR" sz="3600" dirty="0"/>
              <a:t>. </a:t>
            </a:r>
            <a:r>
              <a:rPr lang="tr-TR" sz="3600" dirty="0" smtClean="0"/>
              <a:t>İşveren stajyer öğrenciye ücret ödenip ödenmeme seçeneklerinden herhangi birini işaretler. </a:t>
            </a:r>
          </a:p>
          <a:p>
            <a:pPr marL="0" indent="0" algn="just">
              <a:buNone/>
            </a:pPr>
            <a:r>
              <a:rPr lang="tr-TR" sz="3600" dirty="0" smtClean="0"/>
              <a:t>4. Ücret ödeme seçeneği, ‘ Evet ‘ ise işveren firmaya ait banka bilgilerini eksiksiz ve okunaklı olarak doldurur.</a:t>
            </a:r>
          </a:p>
          <a:p>
            <a:pPr marL="0" indent="0" algn="just">
              <a:buNone/>
            </a:pPr>
            <a:r>
              <a:rPr lang="tr-TR" sz="3600" dirty="0" smtClean="0"/>
              <a:t>5. Ücret ödeme seçeneği, ‘ Hayır ‘ ise banka bilgilerinin doldurulmasına gerek yoktur.  </a:t>
            </a:r>
          </a:p>
          <a:p>
            <a:pPr marL="0" indent="0" algn="just">
              <a:buNone/>
            </a:pPr>
            <a:r>
              <a:rPr lang="tr-TR" sz="3600" dirty="0"/>
              <a:t>6</a:t>
            </a:r>
            <a:r>
              <a:rPr lang="tr-TR" sz="3600" dirty="0" smtClean="0"/>
              <a:t>. </a:t>
            </a:r>
            <a:r>
              <a:rPr lang="tr-TR" sz="3600" dirty="0"/>
              <a:t>Ö</a:t>
            </a:r>
            <a:r>
              <a:rPr lang="tr-TR" sz="3600" dirty="0" smtClean="0"/>
              <a:t>ğrenci kendisine ait bilgileri eksiksiz doldurur.</a:t>
            </a:r>
          </a:p>
          <a:p>
            <a:pPr marL="0" indent="0" algn="just">
              <a:buNone/>
            </a:pPr>
            <a:r>
              <a:rPr lang="tr-TR" sz="3600" dirty="0" smtClean="0"/>
              <a:t>7. İşveren verileri girdiği formu kaşeler ve imzalar.</a:t>
            </a:r>
          </a:p>
        </p:txBody>
      </p:sp>
      <p:sp>
        <p:nvSpPr>
          <p:cNvPr id="2" name="İçerik Yer Tutucusu 1"/>
          <p:cNvSpPr>
            <a:spLocks noGrp="1"/>
          </p:cNvSpPr>
          <p:nvPr>
            <p:ph sz="half" idx="1"/>
          </p:nvPr>
        </p:nvSpPr>
        <p:spPr>
          <a:xfrm>
            <a:off x="457200" y="116632"/>
            <a:ext cx="4038600" cy="6408712"/>
          </a:xfrm>
        </p:spPr>
        <p:txBody>
          <a:bodyPr>
            <a:normAutofit fontScale="47500" lnSpcReduction="20000"/>
          </a:bodyPr>
          <a:lstStyle/>
          <a:p>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45720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894754"/>
      </p:ext>
    </p:extLst>
  </p:cSld>
  <p:clrMapOvr>
    <a:masterClrMapping/>
  </p:clrMapOvr>
  <mc:AlternateContent xmlns:mc="http://schemas.openxmlformats.org/markup-compatibility/2006" xmlns:p14="http://schemas.microsoft.com/office/powerpoint/2010/main">
    <mc:Choice Requires="p14">
      <p:transition spd="slow" p14:dur="2000" advTm="2112"/>
    </mc:Choice>
    <mc:Fallback xmlns="">
      <p:transition spd="slow" advTm="21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88024" y="116632"/>
            <a:ext cx="4032448" cy="864096"/>
          </a:xfrm>
          <a:blipFill>
            <a:blip r:embed="rId3"/>
            <a:tile tx="0" ty="0" sx="100000" sy="100000" flip="none" algn="tl"/>
          </a:blipFill>
          <a:ln>
            <a:solidFill>
              <a:srgbClr val="002060"/>
            </a:solidFill>
          </a:ln>
        </p:spPr>
        <p:txBody>
          <a:bodyPr>
            <a:noAutofit/>
          </a:bodyPr>
          <a:lstStyle/>
          <a:p>
            <a:pPr algn="l"/>
            <a:r>
              <a:rPr lang="tr-TR" sz="2800" b="1" dirty="0" smtClean="0"/>
              <a:t>3. ADIM: Staj Formu imza aşamaları</a:t>
            </a:r>
            <a:endParaRPr lang="tr-TR" sz="2800" b="1" dirty="0"/>
          </a:p>
        </p:txBody>
      </p:sp>
      <p:sp>
        <p:nvSpPr>
          <p:cNvPr id="10" name="İçerik Yer Tutucusu 9"/>
          <p:cNvSpPr>
            <a:spLocks noGrp="1"/>
          </p:cNvSpPr>
          <p:nvPr>
            <p:ph sz="half" idx="2"/>
          </p:nvPr>
        </p:nvSpPr>
        <p:spPr>
          <a:xfrm>
            <a:off x="4644008" y="836712"/>
            <a:ext cx="4320480" cy="5832648"/>
          </a:xfrm>
        </p:spPr>
        <p:txBody>
          <a:bodyPr>
            <a:normAutofit fontScale="47500" lnSpcReduction="20000"/>
          </a:bodyPr>
          <a:lstStyle/>
          <a:p>
            <a:pPr marL="0" indent="0">
              <a:buNone/>
            </a:pPr>
            <a:endParaRPr lang="tr-TR" b="1" dirty="0" smtClean="0"/>
          </a:p>
          <a:p>
            <a:pPr marL="0" indent="0">
              <a:buNone/>
            </a:pPr>
            <a:r>
              <a:rPr lang="tr-TR" sz="3100" b="1" dirty="0" smtClean="0"/>
              <a:t>Verileri girilen formun en  alt tarafındaki imza bölümü</a:t>
            </a:r>
            <a:r>
              <a:rPr lang="tr-TR" sz="3100" dirty="0" smtClean="0"/>
              <a:t>;</a:t>
            </a:r>
          </a:p>
          <a:p>
            <a:pPr marL="0" indent="0">
              <a:buNone/>
            </a:pPr>
            <a:endParaRPr lang="tr-TR" dirty="0" smtClean="0"/>
          </a:p>
          <a:p>
            <a:pPr marL="0" indent="0" algn="just">
              <a:buNone/>
            </a:pPr>
            <a:r>
              <a:rPr lang="tr-TR" dirty="0" smtClean="0"/>
              <a:t>1. </a:t>
            </a:r>
            <a:r>
              <a:rPr lang="tr-TR" sz="3600" dirty="0" smtClean="0"/>
              <a:t>‘Öğrenci İmzası’ ilgili öğrenci tarafından imzalanır.</a:t>
            </a:r>
          </a:p>
          <a:p>
            <a:pPr marL="0" indent="0" algn="just">
              <a:buNone/>
            </a:pPr>
            <a:r>
              <a:rPr lang="tr-TR" sz="3600" dirty="0" smtClean="0"/>
              <a:t>2. ‘Bölüm/ Program Onayı’ öğrencinin ilgili bölümünün danışman </a:t>
            </a:r>
            <a:r>
              <a:rPr lang="tr-TR" sz="3600" dirty="0" smtClean="0"/>
              <a:t>hocasına mail olarak gönderir. Staj sorumlusu </a:t>
            </a:r>
            <a:r>
              <a:rPr lang="tr-TR" sz="3600" dirty="0" smtClean="0"/>
              <a:t>tarafından staj uygun bulunduğu takdirde </a:t>
            </a:r>
            <a:r>
              <a:rPr lang="tr-TR" sz="3600" dirty="0" smtClean="0"/>
              <a:t>onay maili veya elektronik imza </a:t>
            </a:r>
            <a:r>
              <a:rPr lang="tr-TR" sz="3600" dirty="0" smtClean="0"/>
              <a:t>öğrenci </a:t>
            </a:r>
            <a:r>
              <a:rPr lang="tr-TR" sz="3600" dirty="0" smtClean="0"/>
              <a:t>tarafından alınır. </a:t>
            </a:r>
          </a:p>
          <a:p>
            <a:pPr marL="0" indent="0" algn="just">
              <a:buNone/>
            </a:pPr>
            <a:r>
              <a:rPr lang="tr-TR" sz="3600" dirty="0" smtClean="0"/>
              <a:t>3</a:t>
            </a:r>
            <a:r>
              <a:rPr lang="tr-TR" sz="3600" dirty="0"/>
              <a:t>. ‘Dekanlık / Müdürlük Onayı’ </a:t>
            </a:r>
            <a:r>
              <a:rPr lang="tr-TR" sz="3600" dirty="0" smtClean="0"/>
              <a:t>için öğrenci staj sorumlusundan onay aldığı mail ile bölüm sekreterliğine mail olarak gönderir. Bölüm sekreterliği EBYS kaydı ile Fakülte Dekanına onaya sunar. Elektronik olarak imzalanan belgeler Dekanlık tarafından </a:t>
            </a:r>
            <a:r>
              <a:rPr lang="tr-TR" sz="3600" dirty="0"/>
              <a:t>Staj </a:t>
            </a:r>
            <a:r>
              <a:rPr lang="tr-TR" sz="3600" dirty="0" err="1"/>
              <a:t>Koordina</a:t>
            </a:r>
            <a:r>
              <a:rPr lang="tr-TR" sz="3600" dirty="0"/>
              <a:t> </a:t>
            </a:r>
            <a:r>
              <a:rPr lang="tr-TR" sz="3600" dirty="0" err="1" smtClean="0"/>
              <a:t>törlüğü’ne</a:t>
            </a:r>
            <a:r>
              <a:rPr lang="tr-TR" sz="3600" dirty="0" smtClean="0"/>
              <a:t> sevk eder. </a:t>
            </a:r>
          </a:p>
          <a:p>
            <a:pPr marL="0" indent="0" algn="just">
              <a:buNone/>
            </a:pPr>
            <a:r>
              <a:rPr lang="tr-TR" sz="3600" dirty="0" smtClean="0"/>
              <a:t>4</a:t>
            </a:r>
            <a:r>
              <a:rPr lang="tr-TR" sz="3600" dirty="0" smtClean="0"/>
              <a:t>. ‘Staj Koordinatörlüğü’, </a:t>
            </a:r>
            <a:r>
              <a:rPr lang="tr-TR" sz="3600" dirty="0" smtClean="0"/>
              <a:t>gelen EBYS onaylı yazıya istinaden evrakların SGK işlemleri yapılıp SGK bildirgelerini öğrencilere mail olarak göndermeleri konusunda EBYS yazısı ile </a:t>
            </a:r>
            <a:r>
              <a:rPr lang="tr-TR" sz="3600" dirty="0" smtClean="0"/>
              <a:t>onaylayıp Dekanlığa iletir.  </a:t>
            </a:r>
            <a:endParaRPr lang="tr-TR" sz="3600" dirty="0" smtClean="0"/>
          </a:p>
        </p:txBody>
      </p:sp>
      <p:pic>
        <p:nvPicPr>
          <p:cNvPr id="11" name="Picture 6"/>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79388" y="116632"/>
            <a:ext cx="4316412" cy="655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0926903"/>
      </p:ext>
    </p:extLst>
  </p:cSld>
  <p:clrMapOvr>
    <a:masterClrMapping/>
  </p:clrMapOvr>
  <mc:AlternateContent xmlns:mc="http://schemas.openxmlformats.org/markup-compatibility/2006" xmlns:p14="http://schemas.microsoft.com/office/powerpoint/2010/main">
    <mc:Choice Requires="p14">
      <p:transition spd="slow" p14:dur="2000" advTm="5728"/>
    </mc:Choice>
    <mc:Fallback xmlns="">
      <p:transition spd="slow" advTm="57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Metin kutusu 1"/>
          <p:cNvSpPr txBox="1"/>
          <p:nvPr/>
        </p:nvSpPr>
        <p:spPr>
          <a:xfrm>
            <a:off x="6804247" y="2204864"/>
            <a:ext cx="2088232" cy="1754326"/>
          </a:xfrm>
          <a:prstGeom prst="rect">
            <a:avLst/>
          </a:prstGeom>
          <a:solidFill>
            <a:schemeClr val="bg1"/>
          </a:solidFill>
        </p:spPr>
        <p:txBody>
          <a:bodyPr wrap="square" rtlCol="0">
            <a:spAutoFit/>
          </a:bodyPr>
          <a:lstStyle/>
          <a:p>
            <a:endParaRPr lang="tr-TR" dirty="0" smtClean="0"/>
          </a:p>
          <a:p>
            <a:r>
              <a:rPr lang="tr-TR" dirty="0" smtClean="0"/>
              <a:t>Aynı formdan    </a:t>
            </a:r>
            <a:r>
              <a:rPr lang="tr-TR" dirty="0" smtClean="0"/>
              <a:t>1 </a:t>
            </a:r>
            <a:r>
              <a:rPr lang="tr-TR" dirty="0" smtClean="0"/>
              <a:t>adet düzenlenmeli ve </a:t>
            </a:r>
          </a:p>
          <a:p>
            <a:r>
              <a:rPr lang="tr-TR" dirty="0"/>
              <a:t>o</a:t>
            </a:r>
            <a:r>
              <a:rPr lang="tr-TR" dirty="0" smtClean="0"/>
              <a:t>nayları </a:t>
            </a:r>
            <a:r>
              <a:rPr lang="tr-TR" dirty="0" smtClean="0"/>
              <a:t>tamamlanmalıdır</a:t>
            </a:r>
            <a:r>
              <a:rPr lang="tr-TR" dirty="0" smtClean="0"/>
              <a:t>.</a:t>
            </a:r>
          </a:p>
        </p:txBody>
      </p:sp>
      <p:sp>
        <p:nvSpPr>
          <p:cNvPr id="3" name="Sol Ok 2"/>
          <p:cNvSpPr/>
          <p:nvPr/>
        </p:nvSpPr>
        <p:spPr>
          <a:xfrm>
            <a:off x="6170721" y="2708920"/>
            <a:ext cx="504056" cy="288032"/>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p:cNvPicPr>
            <a:picLocks noChangeAspect="1"/>
          </p:cNvPicPr>
          <p:nvPr/>
        </p:nvPicPr>
        <p:blipFill>
          <a:blip r:embed="rId3"/>
          <a:stretch>
            <a:fillRect/>
          </a:stretch>
        </p:blipFill>
        <p:spPr>
          <a:xfrm>
            <a:off x="8517309" y="2204864"/>
            <a:ext cx="381443" cy="280684"/>
          </a:xfrm>
          <a:prstGeom prst="rect">
            <a:avLst/>
          </a:prstGeom>
        </p:spPr>
      </p:pic>
      <p:pic>
        <p:nvPicPr>
          <p:cNvPr id="6" name="Resim 5"/>
          <p:cNvPicPr>
            <a:picLocks noChangeAspect="1"/>
          </p:cNvPicPr>
          <p:nvPr/>
        </p:nvPicPr>
        <p:blipFill>
          <a:blip r:embed="rId4"/>
          <a:stretch>
            <a:fillRect/>
          </a:stretch>
        </p:blipFill>
        <p:spPr>
          <a:xfrm>
            <a:off x="8544215" y="1797240"/>
            <a:ext cx="501691" cy="407624"/>
          </a:xfrm>
          <a:prstGeom prst="rect">
            <a:avLst/>
          </a:prstGeom>
          <a:blipFill>
            <a:blip r:embed="rId2"/>
            <a:tile tx="0" ty="0" sx="100000" sy="100000" flip="none" algn="tl"/>
          </a:blipFill>
        </p:spPr>
      </p:pic>
      <p:pic>
        <p:nvPicPr>
          <p:cNvPr id="8" name="Resim 7"/>
          <p:cNvPicPr>
            <a:picLocks noChangeAspect="1"/>
          </p:cNvPicPr>
          <p:nvPr/>
        </p:nvPicPr>
        <p:blipFill>
          <a:blip r:embed="rId5"/>
          <a:stretch>
            <a:fillRect/>
          </a:stretch>
        </p:blipFill>
        <p:spPr>
          <a:xfrm>
            <a:off x="755576" y="0"/>
            <a:ext cx="4933950" cy="6819900"/>
          </a:xfrm>
          <a:prstGeom prst="rect">
            <a:avLst/>
          </a:prstGeom>
        </p:spPr>
      </p:pic>
    </p:spTree>
    <p:extLst>
      <p:ext uri="{BB962C8B-B14F-4D97-AF65-F5344CB8AC3E}">
        <p14:creationId xmlns:p14="http://schemas.microsoft.com/office/powerpoint/2010/main" val="2328479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899592" y="0"/>
            <a:ext cx="4882444" cy="6858000"/>
          </a:xfrm>
          <a:prstGeom prst="rect">
            <a:avLst/>
          </a:prstGeom>
        </p:spPr>
      </p:pic>
      <p:sp>
        <p:nvSpPr>
          <p:cNvPr id="3" name="Metin kutusu 2"/>
          <p:cNvSpPr txBox="1"/>
          <p:nvPr/>
        </p:nvSpPr>
        <p:spPr>
          <a:xfrm>
            <a:off x="6732240" y="1052736"/>
            <a:ext cx="2088232" cy="5355312"/>
          </a:xfrm>
          <a:prstGeom prst="rect">
            <a:avLst/>
          </a:prstGeom>
          <a:solidFill>
            <a:schemeClr val="bg1"/>
          </a:solidFill>
        </p:spPr>
        <p:txBody>
          <a:bodyPr wrap="square" rtlCol="0">
            <a:spAutoFit/>
          </a:bodyPr>
          <a:lstStyle/>
          <a:p>
            <a:endParaRPr lang="tr-TR" dirty="0" smtClean="0"/>
          </a:p>
          <a:p>
            <a:r>
              <a:rPr lang="tr-TR" dirty="0" smtClean="0"/>
              <a:t>İŞKUR, firmaların </a:t>
            </a:r>
            <a:r>
              <a:rPr lang="tr-TR" dirty="0"/>
              <a:t>s</a:t>
            </a:r>
            <a:r>
              <a:rPr lang="tr-TR" dirty="0" smtClean="0"/>
              <a:t>tajyer öğrenciye staj yaptıkları süre için ücret ödemeleri durumunda belirli oranlarda firmaya geri ödeme yapılması konusunda teşvik uygulaması yapmaktadır. Bu teşvikin uygulanması için bu formda belirtilen bilgilerin doğru ve okunaklı olarak doldurulması gerekmektedir.  </a:t>
            </a:r>
            <a:endParaRPr lang="en-US" dirty="0"/>
          </a:p>
        </p:txBody>
      </p:sp>
      <p:sp>
        <p:nvSpPr>
          <p:cNvPr id="4" name="Sol Ok 3"/>
          <p:cNvSpPr/>
          <p:nvPr/>
        </p:nvSpPr>
        <p:spPr>
          <a:xfrm>
            <a:off x="6084168" y="2996952"/>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p:cNvPicPr>
            <a:picLocks noChangeAspect="1"/>
          </p:cNvPicPr>
          <p:nvPr/>
        </p:nvPicPr>
        <p:blipFill>
          <a:blip r:embed="rId4"/>
          <a:stretch>
            <a:fillRect/>
          </a:stretch>
        </p:blipFill>
        <p:spPr>
          <a:xfrm>
            <a:off x="8452058" y="1052737"/>
            <a:ext cx="368413" cy="360040"/>
          </a:xfrm>
          <a:prstGeom prst="rect">
            <a:avLst/>
          </a:prstGeom>
        </p:spPr>
      </p:pic>
      <p:pic>
        <p:nvPicPr>
          <p:cNvPr id="6" name="Resim 5"/>
          <p:cNvPicPr>
            <a:picLocks noChangeAspect="1"/>
          </p:cNvPicPr>
          <p:nvPr/>
        </p:nvPicPr>
        <p:blipFill>
          <a:blip r:embed="rId5"/>
          <a:stretch>
            <a:fillRect/>
          </a:stretch>
        </p:blipFill>
        <p:spPr>
          <a:xfrm>
            <a:off x="8580220" y="692695"/>
            <a:ext cx="360041" cy="360040"/>
          </a:xfrm>
          <a:prstGeom prst="rect">
            <a:avLst/>
          </a:prstGeom>
          <a:blipFill>
            <a:blip r:embed="rId2"/>
            <a:tile tx="0" ty="0" sx="100000" sy="100000" flip="none" algn="tl"/>
          </a:blipFill>
        </p:spPr>
      </p:pic>
    </p:spTree>
    <p:extLst>
      <p:ext uri="{BB962C8B-B14F-4D97-AF65-F5344CB8AC3E}">
        <p14:creationId xmlns:p14="http://schemas.microsoft.com/office/powerpoint/2010/main" val="107087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72200" y="1628799"/>
            <a:ext cx="2448272" cy="3240361"/>
          </a:xfrm>
          <a:solidFill>
            <a:schemeClr val="bg1"/>
          </a:solidFill>
        </p:spPr>
        <p:txBody>
          <a:bodyPr>
            <a:normAutofit/>
          </a:bodyPr>
          <a:lstStyle/>
          <a:p>
            <a:pPr marL="0" indent="0">
              <a:buNone/>
            </a:pPr>
            <a:endParaRPr lang="tr-TR" sz="1800" dirty="0" smtClean="0"/>
          </a:p>
          <a:p>
            <a:pPr marL="0" indent="0">
              <a:buNone/>
            </a:pPr>
            <a:r>
              <a:rPr lang="tr-TR" sz="1800" dirty="0" smtClean="0"/>
              <a:t>Öğrencilerin SGK anlamında ailesi (Anne ve ya Baba ) üzerinden sağlık hizmetlerinden faydalanıyor ise Beyan ve Taahhütname (22) formunun doldurulması ve imzalanması gerekmektedir. </a:t>
            </a:r>
            <a:endParaRPr lang="en-US" sz="1800" dirty="0"/>
          </a:p>
        </p:txBody>
      </p:sp>
      <p:pic>
        <p:nvPicPr>
          <p:cNvPr id="5" name="İçerik Yer Tutucusu 4"/>
          <p:cNvPicPr>
            <a:picLocks noGrp="1" noChangeAspect="1"/>
          </p:cNvPicPr>
          <p:nvPr>
            <p:ph sz="half" idx="1"/>
          </p:nvPr>
        </p:nvPicPr>
        <p:blipFill>
          <a:blip r:embed="rId3"/>
          <a:stretch>
            <a:fillRect/>
          </a:stretch>
        </p:blipFill>
        <p:spPr>
          <a:xfrm>
            <a:off x="467544" y="116632"/>
            <a:ext cx="4824412" cy="6615011"/>
          </a:xfrm>
          <a:prstGeom prst="rect">
            <a:avLst/>
          </a:prstGeom>
        </p:spPr>
      </p:pic>
      <p:sp>
        <p:nvSpPr>
          <p:cNvPr id="2" name="Sol Ok 1"/>
          <p:cNvSpPr/>
          <p:nvPr/>
        </p:nvSpPr>
        <p:spPr>
          <a:xfrm>
            <a:off x="5652120" y="3054659"/>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p:cNvPicPr>
            <a:picLocks noChangeAspect="1"/>
          </p:cNvPicPr>
          <p:nvPr/>
        </p:nvPicPr>
        <p:blipFill>
          <a:blip r:embed="rId4"/>
          <a:stretch>
            <a:fillRect/>
          </a:stretch>
        </p:blipFill>
        <p:spPr>
          <a:xfrm>
            <a:off x="7236297" y="1626690"/>
            <a:ext cx="360040" cy="321738"/>
          </a:xfrm>
          <a:prstGeom prst="rect">
            <a:avLst/>
          </a:prstGeom>
        </p:spPr>
      </p:pic>
      <p:pic>
        <p:nvPicPr>
          <p:cNvPr id="10" name="Resim 9"/>
          <p:cNvPicPr>
            <a:picLocks noChangeAspect="1"/>
          </p:cNvPicPr>
          <p:nvPr/>
        </p:nvPicPr>
        <p:blipFill>
          <a:blip r:embed="rId5"/>
          <a:stretch>
            <a:fillRect/>
          </a:stretch>
        </p:blipFill>
        <p:spPr>
          <a:xfrm>
            <a:off x="7297097" y="1274251"/>
            <a:ext cx="419927" cy="352439"/>
          </a:xfrm>
          <a:prstGeom prst="rect">
            <a:avLst/>
          </a:prstGeom>
          <a:blipFill>
            <a:blip r:embed="rId2"/>
            <a:tile tx="0" ty="0" sx="100000" sy="100000" flip="none" algn="tl"/>
          </a:blipFill>
        </p:spPr>
      </p:pic>
    </p:spTree>
    <p:extLst>
      <p:ext uri="{BB962C8B-B14F-4D97-AF65-F5344CB8AC3E}">
        <p14:creationId xmlns:p14="http://schemas.microsoft.com/office/powerpoint/2010/main" val="75689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00192" y="1600201"/>
            <a:ext cx="2386608" cy="3340968"/>
          </a:xfrm>
          <a:solidFill>
            <a:schemeClr val="bg1"/>
          </a:solidFill>
        </p:spPr>
        <p:txBody>
          <a:bodyPr>
            <a:normAutofit/>
          </a:bodyPr>
          <a:lstStyle/>
          <a:p>
            <a:pPr marL="0" indent="0">
              <a:buNone/>
            </a:pPr>
            <a:endParaRPr lang="tr-TR" sz="1800" dirty="0" smtClean="0"/>
          </a:p>
          <a:p>
            <a:pPr marL="0" indent="0">
              <a:buNone/>
            </a:pPr>
            <a:r>
              <a:rPr lang="tr-TR" sz="1800" dirty="0" smtClean="0"/>
              <a:t>Öğrencilerin </a:t>
            </a:r>
            <a:r>
              <a:rPr lang="tr-TR" sz="1800" dirty="0"/>
              <a:t>SGK anlamında ailesi (Anne ve ya Baba ) üzerinden sağlık hizmetlerinden </a:t>
            </a:r>
            <a:r>
              <a:rPr lang="tr-TR" sz="1800" dirty="0" smtClean="0"/>
              <a:t>faydalanmıyor </a:t>
            </a:r>
            <a:r>
              <a:rPr lang="tr-TR" sz="1800" dirty="0"/>
              <a:t>ise Beyan ve Taahhütname </a:t>
            </a:r>
            <a:r>
              <a:rPr lang="tr-TR" sz="1800" dirty="0" smtClean="0"/>
              <a:t>(43) </a:t>
            </a:r>
            <a:r>
              <a:rPr lang="tr-TR" sz="1800" dirty="0"/>
              <a:t>formunun doldurulması ve imzalanması gerekmektedir. </a:t>
            </a:r>
            <a:endParaRPr lang="en-US" sz="1800" dirty="0"/>
          </a:p>
        </p:txBody>
      </p:sp>
      <p:sp>
        <p:nvSpPr>
          <p:cNvPr id="2" name="İçerik Yer Tutucusu 1"/>
          <p:cNvSpPr>
            <a:spLocks noGrp="1"/>
          </p:cNvSpPr>
          <p:nvPr>
            <p:ph sz="half" idx="1"/>
          </p:nvPr>
        </p:nvSpPr>
        <p:spPr/>
        <p:txBody>
          <a:bodyPr>
            <a:normAutofit/>
          </a:bodyPr>
          <a:lstStyle/>
          <a:p>
            <a:endParaRPr lang="en-US"/>
          </a:p>
        </p:txBody>
      </p:sp>
      <p:pic>
        <p:nvPicPr>
          <p:cNvPr id="6" name="Resim 5"/>
          <p:cNvPicPr>
            <a:picLocks noChangeAspect="1"/>
          </p:cNvPicPr>
          <p:nvPr/>
        </p:nvPicPr>
        <p:blipFill>
          <a:blip r:embed="rId3"/>
          <a:stretch>
            <a:fillRect/>
          </a:stretch>
        </p:blipFill>
        <p:spPr>
          <a:xfrm>
            <a:off x="251520" y="66675"/>
            <a:ext cx="4972050" cy="6791325"/>
          </a:xfrm>
          <a:prstGeom prst="rect">
            <a:avLst/>
          </a:prstGeom>
        </p:spPr>
      </p:pic>
      <p:pic>
        <p:nvPicPr>
          <p:cNvPr id="3" name="Resim 2"/>
          <p:cNvPicPr>
            <a:picLocks noChangeAspect="1"/>
          </p:cNvPicPr>
          <p:nvPr/>
        </p:nvPicPr>
        <p:blipFill>
          <a:blip r:embed="rId4"/>
          <a:stretch>
            <a:fillRect/>
          </a:stretch>
        </p:blipFill>
        <p:spPr>
          <a:xfrm>
            <a:off x="8172400" y="1600200"/>
            <a:ext cx="409575" cy="476250"/>
          </a:xfrm>
          <a:prstGeom prst="rect">
            <a:avLst/>
          </a:prstGeom>
        </p:spPr>
      </p:pic>
      <p:pic>
        <p:nvPicPr>
          <p:cNvPr id="5" name="Resim 4"/>
          <p:cNvPicPr>
            <a:picLocks noChangeAspect="1"/>
          </p:cNvPicPr>
          <p:nvPr/>
        </p:nvPicPr>
        <p:blipFill>
          <a:blip r:embed="rId5"/>
          <a:stretch>
            <a:fillRect/>
          </a:stretch>
        </p:blipFill>
        <p:spPr>
          <a:xfrm>
            <a:off x="8272487" y="1123950"/>
            <a:ext cx="466725" cy="476250"/>
          </a:xfrm>
          <a:prstGeom prst="rect">
            <a:avLst/>
          </a:prstGeom>
        </p:spPr>
      </p:pic>
      <p:sp>
        <p:nvSpPr>
          <p:cNvPr id="7" name="Sol Ok 6"/>
          <p:cNvSpPr/>
          <p:nvPr/>
        </p:nvSpPr>
        <p:spPr>
          <a:xfrm>
            <a:off x="5572422" y="3174305"/>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6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6"/>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Ofis Teması">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678</TotalTime>
  <Words>685</Words>
  <Application>Microsoft Office PowerPoint</Application>
  <PresentationFormat>Ekran Gösterisi (4:3)</PresentationFormat>
  <Paragraphs>61</Paragraphs>
  <Slides>14</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Calibri</vt:lpstr>
      <vt:lpstr>Wingdings</vt:lpstr>
      <vt:lpstr>Ofis Teması</vt:lpstr>
      <vt:lpstr>Staj başvurusu için hangi evrakları hazırlamalıyım ?</vt:lpstr>
      <vt:lpstr>Staj için firma tarafından kabul edilen öğrenci;</vt:lpstr>
      <vt:lpstr>1. ADIM: Staj Formu verilerinin girilmesi</vt:lpstr>
      <vt:lpstr>2. ADIM: İşveren Bilgi Formu verilerinin girilmesi</vt:lpstr>
      <vt:lpstr>3. ADIM: Staj Formu imza aşamaları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 başvurusu nasıl yapılır ?</dc:title>
  <dc:creator>Meral</dc:creator>
  <cp:lastModifiedBy>Meral OZKAN</cp:lastModifiedBy>
  <cp:revision>94</cp:revision>
  <dcterms:created xsi:type="dcterms:W3CDTF">2020-02-18T17:44:18Z</dcterms:created>
  <dcterms:modified xsi:type="dcterms:W3CDTF">2022-04-18T11:08:41Z</dcterms:modified>
</cp:coreProperties>
</file>